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62" r:id="rId2"/>
    <p:sldId id="259" r:id="rId3"/>
    <p:sldId id="271" r:id="rId4"/>
    <p:sldId id="272" r:id="rId5"/>
    <p:sldId id="260" r:id="rId6"/>
    <p:sldId id="268" r:id="rId7"/>
    <p:sldId id="269" r:id="rId8"/>
    <p:sldId id="267" r:id="rId9"/>
    <p:sldId id="274" r:id="rId10"/>
    <p:sldId id="273" r:id="rId11"/>
    <p:sldId id="276" r:id="rId12"/>
    <p:sldId id="293" r:id="rId13"/>
    <p:sldId id="292" r:id="rId14"/>
    <p:sldId id="266" r:id="rId15"/>
    <p:sldId id="278" r:id="rId16"/>
    <p:sldId id="283" r:id="rId17"/>
    <p:sldId id="284" r:id="rId18"/>
    <p:sldId id="294" r:id="rId19"/>
    <p:sldId id="286" r:id="rId20"/>
    <p:sldId id="295" r:id="rId21"/>
    <p:sldId id="285" r:id="rId22"/>
    <p:sldId id="287" r:id="rId23"/>
    <p:sldId id="291" r:id="rId24"/>
    <p:sldId id="280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842"/>
    <a:srgbClr val="FBBA03"/>
    <a:srgbClr val="F45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6" autoAdjust="0"/>
    <p:restoredTop sz="95409" autoAdjust="0"/>
  </p:normalViewPr>
  <p:slideViewPr>
    <p:cSldViewPr>
      <p:cViewPr>
        <p:scale>
          <a:sx n="100" d="100"/>
          <a:sy n="100" d="100"/>
        </p:scale>
        <p:origin x="-85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84135-3972-47DC-A0FE-77278161627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192B1-05A4-4483-8A34-671F19AE3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8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70AB05-35D8-4264-BA7D-9A070EC92E6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450322-E59A-41A8-8D4A-2040D4336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22250" y="332656"/>
            <a:ext cx="8229600" cy="612068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6" y="332656"/>
            <a:ext cx="88569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94866" y="413176"/>
            <a:ext cx="6177334" cy="6216896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BBA0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 чего начинается дружба»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Грибач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Е.И.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608" y="1484784"/>
            <a:ext cx="8229600" cy="85496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1" y="260648"/>
            <a:ext cx="9143999" cy="70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4624"/>
            <a:ext cx="9144000" cy="79208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О</a:t>
            </a:r>
            <a:r>
              <a:rPr lang="ru-RU" sz="4000" b="1" dirty="0" smtClean="0">
                <a:solidFill>
                  <a:srgbClr val="00B050"/>
                </a:solidFill>
              </a:rPr>
              <a:t>сновной этап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2088232" cy="35283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Злой </a:t>
            </a:r>
            <a:r>
              <a:rPr lang="ru-RU" sz="1400" dirty="0" smtClean="0">
                <a:solidFill>
                  <a:schemeClr val="tx1"/>
                </a:solidFill>
              </a:rPr>
              <a:t>Шаман заколдовал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детей 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таежном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поселке и пугает , что они никогда не смогут дружить, а станут жадными, недобрыми.  Помочь  могут  дети, которые владеют секретами Дружбы.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1844824"/>
            <a:ext cx="2208656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0756" y="1844824"/>
            <a:ext cx="2195500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1268760"/>
            <a:ext cx="2016224" cy="33843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Сумеем ли помочь? </a:t>
            </a:r>
            <a:r>
              <a:rPr lang="ru-RU" sz="1400" dirty="0" smtClean="0">
                <a:solidFill>
                  <a:schemeClr val="tx1"/>
                </a:solidFill>
              </a:rPr>
              <a:t>мнение детей, принимаем решение   </a:t>
            </a:r>
            <a:r>
              <a:rPr lang="ru-RU" sz="1400" dirty="0" smtClean="0">
                <a:solidFill>
                  <a:schemeClr val="tx1"/>
                </a:solidFill>
              </a:rPr>
              <a:t>помочь и показать Уле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как мы дружим, какими секретами можем </a:t>
            </a:r>
            <a:r>
              <a:rPr lang="ru-RU" sz="1400" dirty="0" smtClean="0">
                <a:solidFill>
                  <a:schemeClr val="tx1"/>
                </a:solidFill>
              </a:rPr>
              <a:t>поделиться.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908720"/>
            <a:ext cx="417646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группе появляется кукла- </a:t>
            </a:r>
            <a:r>
              <a:rPr lang="ru-RU" dirty="0" err="1" smtClean="0">
                <a:solidFill>
                  <a:schemeClr val="tx1"/>
                </a:solidFill>
              </a:rPr>
              <a:t>хантейка</a:t>
            </a:r>
            <a:r>
              <a:rPr lang="ru-RU" dirty="0" smtClean="0">
                <a:solidFill>
                  <a:schemeClr val="tx1"/>
                </a:solidFill>
              </a:rPr>
              <a:t> Уля с красивым  мешочком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784" y="4077072"/>
            <a:ext cx="3384376" cy="20162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Documents and Settings\1\Мои документы\Мои рисунки\Группа\Изображение 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07" y="1844825"/>
            <a:ext cx="237971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Documents and Settings\1\Мои документы\Мои рисунки\Группа\Изображение 0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74441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Documents and Settings\1\Мои документы\Мои рисунки\Группа\Изображение 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844824"/>
            <a:ext cx="262829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992"/>
            <a:ext cx="9144000" cy="64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3806136" cy="792088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Приглашаем Улю  на выставку  книг, </a:t>
            </a:r>
          </a:p>
          <a:p>
            <a:r>
              <a:rPr lang="ru-RU" sz="1600" dirty="0" smtClean="0">
                <a:latin typeface="+mn-lt"/>
              </a:rPr>
              <a:t>Участвуем в  «Книжной викторине» </a:t>
            </a:r>
            <a:endParaRPr lang="ru-RU" sz="1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107615" cy="3888432"/>
          </a:xfrm>
        </p:spPr>
        <p:txBody>
          <a:bodyPr>
            <a:normAutofit fontScale="92500" lnSpcReduction="1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600" b="1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     </a:t>
            </a:r>
          </a:p>
          <a:p>
            <a:pPr marL="4572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</a:t>
            </a:r>
          </a:p>
          <a:p>
            <a:pPr marL="45720" indent="0">
              <a:buNone/>
            </a:pPr>
            <a:r>
              <a:rPr lang="ru-RU" sz="1600" dirty="0" smtClean="0"/>
              <a:t>Рассказываем как самим  изготовить  книжки-       малышки из картинок</a:t>
            </a:r>
          </a:p>
          <a:p>
            <a:pPr marL="45720" indent="0">
              <a:buNone/>
            </a:pPr>
            <a:endParaRPr lang="ru-RU" sz="1200" dirty="0"/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692696"/>
            <a:ext cx="4101162" cy="1080120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Рассматриваем и читаем </a:t>
            </a:r>
            <a:r>
              <a:rPr lang="ru-RU" sz="1600" dirty="0" smtClean="0">
                <a:latin typeface="+mn-lt"/>
              </a:rPr>
              <a:t>книги</a:t>
            </a:r>
          </a:p>
          <a:p>
            <a:endParaRPr lang="ru-RU" sz="1600" dirty="0">
              <a:latin typeface="+mn-lt"/>
            </a:endParaRPr>
          </a:p>
          <a:p>
            <a:endParaRPr lang="ru-RU" sz="1100" dirty="0" smtClean="0">
              <a:latin typeface="+mn-lt"/>
            </a:endParaRPr>
          </a:p>
        </p:txBody>
      </p:sp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1619672" y="5013176"/>
            <a:ext cx="4175758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>   </a:t>
            </a:r>
            <a:br>
              <a:rPr lang="ru-RU" sz="1600" dirty="0" smtClean="0"/>
            </a:br>
            <a:r>
              <a:rPr lang="ru-RU" sz="1600" dirty="0" err="1" smtClean="0"/>
              <a:t>Интервью</a:t>
            </a:r>
            <a:r>
              <a:rPr lang="ru-RU" sz="1600" dirty="0" err="1" smtClean="0"/>
              <a:t>:</a:t>
            </a:r>
            <a:r>
              <a:rPr lang="ru-RU" sz="1600" b="0" dirty="0" err="1" smtClean="0">
                <a:latin typeface="+mn-lt"/>
              </a:rPr>
              <a:t>«Что</a:t>
            </a:r>
            <a:r>
              <a:rPr lang="ru-RU" sz="1600" b="0" dirty="0" smtClean="0">
                <a:latin typeface="+mn-lt"/>
              </a:rPr>
              <a:t> мы узнали из книг о дружбе:?»</a:t>
            </a:r>
            <a:r>
              <a:rPr lang="ru-RU" sz="1600" b="0" dirty="0" smtClean="0">
                <a:latin typeface="+mn-lt"/>
              </a:rPr>
              <a:t/>
            </a:r>
            <a:br>
              <a:rPr lang="ru-RU" sz="1600" b="0" dirty="0" smtClean="0">
                <a:latin typeface="+mn-lt"/>
              </a:rPr>
            </a:br>
            <a:r>
              <a:rPr lang="ru-RU" sz="1600" b="0" dirty="0" smtClean="0">
                <a:latin typeface="+mn-lt"/>
              </a:rPr>
              <a:t>«Из книг можно узнать  как другие ребята живут, какие   приключаются истории». «</a:t>
            </a:r>
            <a:br>
              <a:rPr lang="ru-RU" sz="1600" b="0" dirty="0" smtClean="0">
                <a:latin typeface="+mn-lt"/>
              </a:rPr>
            </a:br>
            <a:r>
              <a:rPr lang="ru-RU" sz="1600" b="0" dirty="0" smtClean="0">
                <a:latin typeface="+mn-lt"/>
              </a:rPr>
              <a:t>В сказках можно узнать кто добрый, кто злой».</a:t>
            </a:r>
            <a:r>
              <a:rPr lang="ru-RU" sz="1600" b="0" dirty="0">
                <a:latin typeface="+mn-lt"/>
              </a:rPr>
              <a:t/>
            </a:r>
            <a:br>
              <a:rPr lang="ru-RU" sz="1600" b="0" dirty="0">
                <a:latin typeface="+mn-lt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"/>
            <a:ext cx="9144000" cy="548679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Основной  этап     Эта удивительная страна Книг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" y="5261173"/>
            <a:ext cx="15841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9095"/>
            <a:ext cx="863277" cy="10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Documents and Settings\1\Мои документы\Мои рисунки\Группа\Изображение 0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1749"/>
            <a:ext cx="2880320" cy="200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Documents and Settings\1\Мои документы\Мои рисунки\Группа\Изображение 0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27653"/>
            <a:ext cx="3021310" cy="154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Объект 14" descr="C:\Documents and Settings\1\Мои документы\Мои рисунки\Группа\Изображение 099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1749"/>
            <a:ext cx="3024336" cy="178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Объект 23" descr="C:\Documents and Settings\1\Мои документы\Мои рисунки\Группа\Изображение 033.jpg"/>
          <p:cNvPicPr>
            <a:picLocks noGrp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2137"/>
            <a:ext cx="2267744" cy="161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Documents and Settings\1\Мои документы\Мои рисунки\Группа\Изображение 16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271973" cy="1697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1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4382200" cy="720080"/>
          </a:xfrm>
        </p:spPr>
        <p:txBody>
          <a:bodyPr/>
          <a:lstStyle/>
          <a:p>
            <a:r>
              <a:rPr lang="ru-RU" sz="1800" b="0" dirty="0" smtClean="0">
                <a:latin typeface="+mn-lt"/>
              </a:rPr>
              <a:t>Угадываем персонажей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smtClean="0">
                <a:latin typeface="+mn-lt"/>
              </a:rPr>
              <a:t>мультфильмов</a:t>
            </a:r>
            <a:endParaRPr lang="ru-RU" sz="1800" b="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251631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b="1" dirty="0" smtClean="0"/>
              <a:t>Постановка</a:t>
            </a:r>
            <a:r>
              <a:rPr lang="ru-RU" dirty="0" smtClean="0"/>
              <a:t> </a:t>
            </a:r>
            <a:r>
              <a:rPr lang="ru-RU" dirty="0"/>
              <a:t>сценок по сюжетам </a:t>
            </a:r>
            <a:r>
              <a:rPr lang="ru-RU" dirty="0" smtClean="0"/>
              <a:t>мультфильмов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980728"/>
            <a:ext cx="3346704" cy="3240360"/>
          </a:xfrm>
        </p:spPr>
        <p:txBody>
          <a:bodyPr/>
          <a:lstStyle/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r>
              <a:rPr lang="ru-RU" sz="1800" b="0" dirty="0" smtClean="0">
                <a:latin typeface="+mn-lt"/>
              </a:rPr>
              <a:t>Поем песни </a:t>
            </a:r>
            <a:r>
              <a:rPr lang="ru-RU" sz="1800" b="0" dirty="0">
                <a:latin typeface="+mn-lt"/>
              </a:rPr>
              <a:t>о дружбе  для </a:t>
            </a:r>
            <a:r>
              <a:rPr lang="ru-RU" sz="1800" b="0" dirty="0" smtClean="0">
                <a:latin typeface="+mn-lt"/>
              </a:rPr>
              <a:t>Ули</a:t>
            </a:r>
          </a:p>
          <a:p>
            <a:r>
              <a:rPr lang="ru-RU" sz="1800" b="0" dirty="0" smtClean="0">
                <a:latin typeface="+mn-lt"/>
              </a:rPr>
              <a:t>Изготовили  дидактическую игру</a:t>
            </a:r>
          </a:p>
          <a:p>
            <a:r>
              <a:rPr lang="ru-RU" sz="1800" b="0" dirty="0" smtClean="0">
                <a:latin typeface="+mn-lt"/>
              </a:rPr>
              <a:t>«Угадай мелодию</a:t>
            </a:r>
            <a:r>
              <a:rPr lang="ru-RU" sz="1800" dirty="0" smtClean="0">
                <a:latin typeface="+mn-lt"/>
              </a:rPr>
              <a:t>»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3346704" cy="2880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1793289" y="5559640"/>
            <a:ext cx="4722927" cy="1109719"/>
          </a:xfrm>
        </p:spPr>
        <p:txBody>
          <a:bodyPr/>
          <a:lstStyle/>
          <a:p>
            <a:pPr algn="ctr"/>
            <a:r>
              <a:rPr lang="ru-RU" sz="1600" dirty="0" smtClean="0"/>
              <a:t>      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</a:t>
            </a:r>
            <a:r>
              <a:rPr lang="ru-RU" sz="1800" dirty="0" smtClean="0">
                <a:latin typeface="+mn-lt"/>
              </a:rPr>
              <a:t>Чему учат мультфильмы?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         Для чего люди поют?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4624"/>
            <a:ext cx="9144000" cy="79208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Основной  этап </a:t>
            </a:r>
            <a:endParaRPr lang="ru-RU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19048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7" y="5085184"/>
            <a:ext cx="17281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1" y="1605000"/>
            <a:ext cx="17986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7021"/>
            <a:ext cx="13541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8133"/>
            <a:ext cx="11525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" y="764704"/>
            <a:ext cx="9144000" cy="61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4310192" cy="1224136"/>
          </a:xfrm>
        </p:spPr>
        <p:txBody>
          <a:bodyPr/>
          <a:lstStyle/>
          <a:p>
            <a:endParaRPr lang="ru-RU" sz="1400" dirty="0" smtClean="0">
              <a:latin typeface="+mn-lt"/>
            </a:endParaRPr>
          </a:p>
          <a:p>
            <a:endParaRPr lang="ru-RU" sz="1400" dirty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В коммуникативных  играх делимся с Улей секретами  приветствий, умением общаться глазами, улыбкой, </a:t>
            </a:r>
            <a:r>
              <a:rPr lang="ru-RU" sz="1400" dirty="0" smtClean="0">
                <a:latin typeface="+mn-lt"/>
              </a:rPr>
              <a:t>жестами</a:t>
            </a:r>
          </a:p>
          <a:p>
            <a:endParaRPr lang="ru-RU" sz="1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916832"/>
            <a:ext cx="4503151" cy="3024336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32448" cy="1368152"/>
          </a:xfrm>
        </p:spPr>
        <p:txBody>
          <a:bodyPr/>
          <a:lstStyle/>
          <a:p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И</a:t>
            </a:r>
            <a:r>
              <a:rPr lang="ru-RU" sz="1600" dirty="0" smtClean="0">
                <a:latin typeface="+mn-lt"/>
              </a:rPr>
              <a:t>зготовление  </a:t>
            </a:r>
            <a:r>
              <a:rPr lang="ru-RU" sz="1600" dirty="0" smtClean="0">
                <a:latin typeface="+mn-lt"/>
              </a:rPr>
              <a:t>панно «Кодекс правил поведения в картинках</a:t>
            </a:r>
            <a:r>
              <a:rPr lang="ru-RU" sz="1100" dirty="0" smtClean="0">
                <a:latin typeface="+mn-lt"/>
              </a:rPr>
              <a:t>»</a:t>
            </a:r>
          </a:p>
          <a:p>
            <a:endParaRPr lang="ru-RU" sz="1100" dirty="0">
              <a:latin typeface="+mn-lt"/>
            </a:endParaRPr>
          </a:p>
          <a:p>
            <a:endParaRPr lang="ru-RU" sz="1100" dirty="0">
              <a:latin typeface="+mn-lt"/>
            </a:endParaRPr>
          </a:p>
        </p:txBody>
      </p:sp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4722927" cy="574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Дружить-значит жить играя, интересно, весело, когда всем хорошо и все знают как </a:t>
            </a:r>
            <a:br>
              <a:rPr lang="ru-RU" sz="1600" dirty="0" smtClean="0"/>
            </a:br>
            <a:r>
              <a:rPr lang="ru-RU" sz="1600" dirty="0" smtClean="0"/>
              <a:t>вести себя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"/>
            <a:ext cx="9144000" cy="764703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Основной  этап </a:t>
            </a:r>
          </a:p>
        </p:txBody>
      </p:sp>
      <p:pic>
        <p:nvPicPr>
          <p:cNvPr id="9" name="Picture 19" descr="100_34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708920"/>
            <a:ext cx="2952327" cy="1944216"/>
          </a:xfrm>
          <a:noFill/>
        </p:spPr>
      </p:pic>
      <p:pic>
        <p:nvPicPr>
          <p:cNvPr id="1026" name="Picture 2" descr="C:\Documents and Settings\1\Мои документы\Мои рисунки\Группа\Изображение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3" y="1988840"/>
            <a:ext cx="31149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Documents and Settings\1\Мои документы\Мои рисунки\Группа\Изображение 0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331236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836712"/>
            <a:ext cx="3446096" cy="648072"/>
          </a:xfrm>
        </p:spPr>
        <p:txBody>
          <a:bodyPr/>
          <a:lstStyle/>
          <a:p>
            <a:endParaRPr lang="ru-RU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Игры на прогулке, в физкультурном зале</a:t>
            </a:r>
            <a:endParaRPr lang="ru-RU" sz="1600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7302" y="836712"/>
            <a:ext cx="3346704" cy="648072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Настольные, </a:t>
            </a:r>
            <a:r>
              <a:rPr lang="ru-RU" sz="1600" dirty="0" err="1" smtClean="0">
                <a:latin typeface="+mn-lt"/>
              </a:rPr>
              <a:t>шансовые</a:t>
            </a:r>
            <a:r>
              <a:rPr lang="ru-RU" sz="1600" dirty="0" smtClean="0">
                <a:latin typeface="+mn-lt"/>
              </a:rPr>
              <a:t>, дидактические игры</a:t>
            </a:r>
            <a:endParaRPr lang="ru-RU" sz="1600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4653136"/>
            <a:ext cx="3096344" cy="1440160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Как игры помогают дружить?</a:t>
            </a:r>
            <a:endParaRPr lang="ru-RU" sz="1800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0" y="5013176"/>
            <a:ext cx="115909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Documents and Settings\1\Мои документы\Мои рисунки\Группа\Изображение 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1\Мои документы\Мои рисунки\Группа\Изображение 0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27363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 descr="C:\Documents and Settings\1\Мои документы\Мои рисунки\Группа\Изображение 010.jpg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50" y="1492424"/>
            <a:ext cx="3346450" cy="200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1\Мои документы\Мои рисунки\Группа\Изображение 0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3730"/>
            <a:ext cx="3240360" cy="1831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4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" y="31112"/>
            <a:ext cx="8946485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624" y="836712"/>
            <a:ext cx="3274696" cy="720080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Готовим и покупаем подарки </a:t>
            </a:r>
          </a:p>
          <a:p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800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Готовим и покупаем подарки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980728"/>
            <a:ext cx="3346704" cy="576064"/>
          </a:xfrm>
        </p:spPr>
        <p:txBody>
          <a:bodyPr/>
          <a:lstStyle/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Устраиваем чаепитие</a:t>
            </a:r>
            <a:endParaRPr lang="ru-RU" sz="1800" dirty="0">
              <a:latin typeface="+mn-lt"/>
            </a:endParaRPr>
          </a:p>
        </p:txBody>
      </p:sp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1979712" y="4005064"/>
            <a:ext cx="4608512" cy="2232248"/>
          </a:xfrm>
        </p:spPr>
        <p:txBody>
          <a:bodyPr/>
          <a:lstStyle/>
          <a:p>
            <a:pPr algn="l"/>
            <a:r>
              <a:rPr lang="ru-RU" sz="1600" dirty="0" smtClean="0"/>
              <a:t>Как в сказке вырос  замечательный домик для зверушек</a:t>
            </a:r>
            <a:br>
              <a:rPr lang="ru-RU" sz="1600" dirty="0" smtClean="0"/>
            </a:br>
            <a:r>
              <a:rPr lang="ru-RU" sz="1600" dirty="0"/>
              <a:t>г</a:t>
            </a:r>
            <a:r>
              <a:rPr lang="ru-RU" sz="1600" dirty="0" smtClean="0"/>
              <a:t>де каждому нашлось местечко      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1112"/>
            <a:ext cx="9144000" cy="733592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Основной  этап                 Самостоятельная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«День рождения Ули»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C:\Documents and Settings\1\Мои документы\Мои рисунки\Группа\Изображение 08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348038" cy="189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1\Мои документы\Мои рисунки\Группа\Изображение 0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2491105" cy="14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Documents and Settings\1\Мои документы\Мои рисунки\Группа\Изображение 090.jpg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3"/>
            <a:ext cx="3312368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1\Мои документы\Мои рисунки\Группа\Изображение 1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82" y="5013176"/>
            <a:ext cx="3122930" cy="176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1\Мои документы\Мои рисунки\Группа\Изображение 13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2701925" cy="1652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9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1" y="144157"/>
            <a:ext cx="8928992" cy="67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4238184" cy="2232248"/>
          </a:xfrm>
        </p:spPr>
        <p:txBody>
          <a:bodyPr/>
          <a:lstStyle/>
          <a:p>
            <a:pPr algn="l"/>
            <a:endParaRPr lang="ru-RU" sz="1400" dirty="0" smtClean="0">
              <a:latin typeface="+mn-lt"/>
            </a:endParaRPr>
          </a:p>
          <a:p>
            <a:pPr algn="l"/>
            <a:endParaRPr lang="ru-RU" sz="1400" dirty="0" smtClean="0">
              <a:latin typeface="+mn-lt"/>
            </a:endParaRPr>
          </a:p>
          <a:p>
            <a:pPr algn="l"/>
            <a:endParaRPr lang="ru-RU" sz="1400" dirty="0">
              <a:latin typeface="+mn-lt"/>
            </a:endParaRPr>
          </a:p>
          <a:p>
            <a:pPr algn="l"/>
            <a:endParaRPr lang="ru-RU" sz="1400" dirty="0" smtClean="0">
              <a:latin typeface="+mn-lt"/>
            </a:endParaRPr>
          </a:p>
          <a:p>
            <a:pPr algn="l"/>
            <a:endParaRPr lang="ru-RU" sz="1400" dirty="0">
              <a:latin typeface="+mn-lt"/>
            </a:endParaRPr>
          </a:p>
          <a:p>
            <a:pPr algn="l"/>
            <a:endParaRPr lang="ru-RU" sz="1400" dirty="0" smtClean="0">
              <a:latin typeface="+mn-lt"/>
            </a:endParaRPr>
          </a:p>
          <a:p>
            <a:pPr algn="l"/>
            <a:endParaRPr lang="ru-RU" sz="1400" dirty="0" smtClean="0">
              <a:latin typeface="+mn-lt"/>
            </a:endParaRPr>
          </a:p>
          <a:p>
            <a:pPr algn="l"/>
            <a:endParaRPr lang="ru-RU" sz="1400" dirty="0">
              <a:latin typeface="+mn-lt"/>
            </a:endParaRPr>
          </a:p>
          <a:p>
            <a:pPr algn="l"/>
            <a:endParaRPr lang="ru-RU" sz="1400" dirty="0" smtClean="0">
              <a:latin typeface="+mn-lt"/>
            </a:endParaRPr>
          </a:p>
          <a:p>
            <a:pPr algn="l"/>
            <a:endParaRPr lang="ru-RU" sz="1400" dirty="0">
              <a:latin typeface="+mn-lt"/>
            </a:endParaRPr>
          </a:p>
          <a:p>
            <a:pPr algn="l"/>
            <a:r>
              <a:rPr lang="ru-RU" sz="1400" dirty="0" smtClean="0">
                <a:latin typeface="+mn-lt"/>
              </a:rPr>
              <a:t>  </a:t>
            </a:r>
            <a:r>
              <a:rPr lang="ru-RU" sz="1400" dirty="0" err="1" smtClean="0">
                <a:latin typeface="+mn-lt"/>
              </a:rPr>
              <a:t>Капитоша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огорчен. Он  в </a:t>
            </a:r>
            <a:r>
              <a:rPr lang="ru-RU" sz="1400" dirty="0" smtClean="0">
                <a:latin typeface="+mn-lt"/>
              </a:rPr>
              <a:t>путешествии  </a:t>
            </a:r>
            <a:r>
              <a:rPr lang="ru-RU" sz="1400" dirty="0" smtClean="0">
                <a:latin typeface="+mn-lt"/>
              </a:rPr>
              <a:t>часто использовал 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волшебные предметы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для помощи  недружным  ребятам,  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и они </a:t>
            </a:r>
            <a:r>
              <a:rPr lang="ru-RU" sz="1400" dirty="0" smtClean="0">
                <a:latin typeface="+mn-lt"/>
              </a:rPr>
              <a:t>потеряли  </a:t>
            </a:r>
            <a:r>
              <a:rPr lang="ru-RU" sz="1400" dirty="0" smtClean="0">
                <a:latin typeface="+mn-lt"/>
              </a:rPr>
              <a:t>волшебную силу. </a:t>
            </a:r>
            <a:r>
              <a:rPr lang="ru-RU" sz="1400" dirty="0">
                <a:latin typeface="+mn-lt"/>
              </a:rPr>
              <a:t>В</a:t>
            </a:r>
            <a:r>
              <a:rPr lang="ru-RU" sz="1400" dirty="0" smtClean="0">
                <a:latin typeface="+mn-lt"/>
              </a:rPr>
              <a:t>олшебство  можно восстановить  если найдутся   ребята, которые  умеют дружить  не испугаются   пройти  испытания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и открыть секреты 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«С чего начинается дружба»</a:t>
            </a:r>
          </a:p>
          <a:p>
            <a:pPr algn="l"/>
            <a:endParaRPr lang="ru-RU" sz="1400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2708920"/>
            <a:ext cx="4176463" cy="3744416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2900" dirty="0" smtClean="0"/>
              <a:t>Слушаем и поем  песню</a:t>
            </a:r>
          </a:p>
          <a:p>
            <a:pPr marL="45720" indent="0">
              <a:buNone/>
            </a:pPr>
            <a:r>
              <a:rPr lang="ru-RU" sz="2900" dirty="0" smtClean="0"/>
              <a:t> «Крошки Енота"</a:t>
            </a:r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 smtClean="0"/>
          </a:p>
          <a:p>
            <a:pPr marL="45720" indent="0">
              <a:buNone/>
            </a:pPr>
            <a:endParaRPr lang="ru-RU" sz="2600" dirty="0" smtClean="0"/>
          </a:p>
          <a:p>
            <a:pPr marL="45720" indent="0">
              <a:buNone/>
            </a:pPr>
            <a:endParaRPr lang="ru-RU" sz="2600" dirty="0"/>
          </a:p>
          <a:p>
            <a:pPr marL="45720" indent="0">
              <a:buNone/>
            </a:pPr>
            <a:endParaRPr lang="ru-RU" sz="2600" dirty="0" smtClean="0"/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marL="45720" indent="0">
              <a:buNone/>
            </a:pPr>
            <a:endParaRPr lang="ru-RU" sz="2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Улыбка и хорошее настроение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Первый секрет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20072" y="980728"/>
            <a:ext cx="3672408" cy="3600400"/>
          </a:xfrm>
        </p:spPr>
        <p:txBody>
          <a:bodyPr/>
          <a:lstStyle/>
          <a:p>
            <a:pPr algn="l"/>
            <a:endParaRPr lang="ru-RU" sz="16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algn="l"/>
            <a:endParaRPr lang="ru-RU" sz="16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Коммуникативная игра  «</a:t>
            </a:r>
            <a:r>
              <a:rPr lang="ru-RU" sz="1600" b="0" dirty="0" err="1" smtClean="0">
                <a:solidFill>
                  <a:schemeClr val="tx1"/>
                </a:solidFill>
                <a:latin typeface="+mn-lt"/>
              </a:rPr>
              <a:t>Глазастики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» «Мое настроение</a:t>
            </a:r>
            <a:r>
              <a:rPr lang="ru-RU" sz="1600" dirty="0" smtClean="0">
                <a:latin typeface="+mn-lt"/>
              </a:rPr>
              <a:t>»</a:t>
            </a:r>
            <a:endParaRPr lang="ru-RU" sz="1600" dirty="0"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2780928"/>
            <a:ext cx="4104456" cy="11521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4716016" y="4725144"/>
            <a:ext cx="1080119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" y="44624"/>
            <a:ext cx="9144000" cy="57606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 «ДРУЖБА НАЧИНАЕТСЯ С УЛЫБКИ»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Documents and Settings\1\Мои документы\Мои рисунки\Группа\Изображение 0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20688"/>
            <a:ext cx="3346385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1\Мои документы\Мои рисунки\Группа\Изображение 0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93268"/>
            <a:ext cx="3240360" cy="188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1\Мои документы\Мои рисунки\Группа\Изображение 0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2" y="3483682"/>
            <a:ext cx="2200250" cy="167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Documents and Settings\1\Мои документы\Мои рисунки\Группа\Изображение 06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1"/>
            <a:ext cx="1968371" cy="132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Documents and Settings\1\Мои документы\Мои рисунки\Группа\Изображение 07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68" y="4126595"/>
            <a:ext cx="1864472" cy="131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Улыбающееся лицо 17"/>
          <p:cNvSpPr/>
          <p:nvPr/>
        </p:nvSpPr>
        <p:spPr>
          <a:xfrm>
            <a:off x="4680197" y="4885999"/>
            <a:ext cx="1043931" cy="9864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8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707"/>
            <a:ext cx="8928992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3672409" cy="4896544"/>
          </a:xfrm>
        </p:spPr>
        <p:txBody>
          <a:bodyPr/>
          <a:lstStyle/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Действительно обычные предметы</a:t>
            </a:r>
          </a:p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Действительно, обычные предметы</a:t>
            </a:r>
          </a:p>
          <a:p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r>
              <a:rPr lang="ru-RU" sz="1400" dirty="0" smtClean="0"/>
              <a:t>                                                                                                    </a:t>
            </a:r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Да-</a:t>
            </a:r>
            <a:r>
              <a:rPr lang="ru-RU" sz="1400" dirty="0" err="1" smtClean="0"/>
              <a:t>а..Самые</a:t>
            </a:r>
            <a:r>
              <a:rPr lang="ru-RU" sz="1400" dirty="0" smtClean="0"/>
              <a:t> обыкновенные предметы</a:t>
            </a:r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           Рассматриваем </a:t>
            </a:r>
            <a:r>
              <a:rPr lang="ru-RU" sz="1400" dirty="0"/>
              <a:t>картинки </a:t>
            </a:r>
            <a:r>
              <a:rPr lang="ru-RU" sz="1400" dirty="0" smtClean="0"/>
              <a:t>    нравственного </a:t>
            </a:r>
            <a:r>
              <a:rPr lang="ru-RU" sz="1400" dirty="0"/>
              <a:t>содержания, описываем ситуацию,  предлагаем приемлемый к правилам выход из </a:t>
            </a:r>
            <a:r>
              <a:rPr lang="ru-RU" sz="1400" dirty="0" smtClean="0"/>
              <a:t>нее</a:t>
            </a:r>
            <a:endParaRPr lang="ru-RU" sz="1600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64088" y="980728"/>
            <a:ext cx="3528392" cy="792088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Вспоминаем добрые приятные слова и выражения, применяем их к выбранной на картинке ситуации </a:t>
            </a:r>
            <a:endParaRPr lang="ru-RU" sz="1600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0" y="4293096"/>
            <a:ext cx="4536503" cy="230425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Не приноси в детский сад то, чем не можешь или не хочешь поделиться, играй с ними дома</a:t>
            </a:r>
            <a:b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Принес- поделись, дай посмотреть, поиграть</a:t>
            </a:r>
            <a:b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Помни,  твоей щедрости ждут взрослые и дети</a:t>
            </a:r>
            <a:b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Умей </a:t>
            </a:r>
            <a:r>
              <a:rPr lang="ru-RU" sz="1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говорить приятно, ласково,</a:t>
            </a:r>
            <a:br>
              <a:rPr lang="ru-RU" sz="1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 </a:t>
            </a:r>
            <a:r>
              <a:rPr lang="ru-RU" sz="1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доброму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Находим второй секрет: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Доброе  щедрое сердце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63707"/>
            <a:ext cx="9028426" cy="55698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 «ДРУЖБА НАЧИНАЕТСЯ С УЛЫБКИ»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\Рабочий стол\работа\P1020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02433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100_359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772816"/>
            <a:ext cx="2893881" cy="1702337"/>
          </a:xfrm>
        </p:spPr>
      </p:pic>
      <p:pic>
        <p:nvPicPr>
          <p:cNvPr id="12" name="Picture 23" descr="100_36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2573338"/>
            <a:ext cx="2328200" cy="1528708"/>
          </a:xfr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95521"/>
            <a:ext cx="1255130" cy="1327138"/>
          </a:xfrm>
          <a:prstGeom prst="rect">
            <a:avLst/>
          </a:prstGeom>
        </p:spPr>
      </p:pic>
      <p:pic>
        <p:nvPicPr>
          <p:cNvPr id="14" name="Рисунок 13" descr="C:\Documents and Settings\1\Мои документы\Мои рисунки\Группа\Изображение 0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6" y="862011"/>
            <a:ext cx="3240360" cy="171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" y="69007"/>
            <a:ext cx="8946485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1793289" y="6093295"/>
            <a:ext cx="6512511" cy="789087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>                              </a:t>
            </a:r>
            <a:br>
              <a:rPr lang="ru-RU" sz="1600" dirty="0" smtClean="0"/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Секрет третий</a:t>
            </a:r>
            <a:r>
              <a:rPr lang="ru-RU" sz="1800" dirty="0" smtClean="0"/>
              <a:t>:</a:t>
            </a:r>
            <a:r>
              <a:rPr lang="ru-RU" sz="1600" dirty="0" smtClean="0"/>
              <a:t>         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Мир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8757" y="731518"/>
            <a:ext cx="4390946" cy="47857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Выбираем друга, картинку с проблемной ситуацией, разыгрываем с куклами, помогаем разрешить ее: </a:t>
            </a:r>
            <a:r>
              <a:rPr lang="ru-RU" sz="1600" dirty="0">
                <a:solidFill>
                  <a:schemeClr val="tx2"/>
                </a:solidFill>
              </a:rPr>
              <a:t>договориться, </a:t>
            </a:r>
            <a:r>
              <a:rPr lang="ru-RU" sz="1600" dirty="0" smtClean="0">
                <a:solidFill>
                  <a:schemeClr val="tx2"/>
                </a:solidFill>
              </a:rPr>
              <a:t>помириться </a:t>
            </a:r>
            <a:r>
              <a:rPr lang="ru-RU" sz="1600" dirty="0">
                <a:solidFill>
                  <a:schemeClr val="tx2"/>
                </a:solidFill>
              </a:rPr>
              <a:t>предлагаем  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мирилочки</a:t>
            </a:r>
            <a:r>
              <a:rPr lang="ru-RU" sz="1600" dirty="0">
                <a:solidFill>
                  <a:schemeClr val="tx2"/>
                </a:solidFill>
              </a:rPr>
              <a:t> и </a:t>
            </a:r>
            <a:r>
              <a:rPr lang="ru-RU" sz="1600" dirty="0" smtClean="0">
                <a:solidFill>
                  <a:schemeClr val="tx2"/>
                </a:solidFill>
              </a:rPr>
              <a:t>считалочки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" y="0"/>
            <a:ext cx="9144000" cy="76470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 «ДРУЖБА НАЧИНАЕТСЯ С УЛЫБКИ»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5945" r="23086" b="20103"/>
          <a:stretch/>
        </p:blipFill>
        <p:spPr>
          <a:xfrm>
            <a:off x="3550377" y="5157192"/>
            <a:ext cx="12241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9" name="Рисунок 8" descr="C:\Documents and Settings\1\Мои документы\Мои рисунки\Группа\Изображение 1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3"/>
            <a:ext cx="2709082" cy="156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1\Мои документы\Мои рисунки\Группа\Изображение 1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80" y="2759329"/>
            <a:ext cx="2513817" cy="160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Documents and Settings\1\Мои документы\Мои рисунки\Группа\Изображение 17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3217"/>
            <a:ext cx="3346450" cy="18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Documents and Settings\1\Мои документы\Мои рисунки\Группа\Изображение 17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4693"/>
            <a:ext cx="3405267" cy="197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1\Мои документы\Мои рисунки\Группа\Изображение 19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6" y="980728"/>
            <a:ext cx="246511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"/>
            <a:ext cx="9135930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589240"/>
            <a:ext cx="4412607" cy="126876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Четвертый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секрет дружбы: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Взаимопомощь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Приходи другим на помощь при затруднении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Умей действовать сообща      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3" y="1123338"/>
            <a:ext cx="4032448" cy="475393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Игра «Солнышко и злючка» в командах. Дети по очереди показывают ситуации на картинке, другие решают сообща, злючкой или солнышком обозначить</a:t>
            </a:r>
            <a:r>
              <a:rPr lang="ru-RU" sz="1600" dirty="0"/>
              <a:t> </a:t>
            </a:r>
            <a:r>
              <a:rPr lang="ru-RU" sz="1600" dirty="0" smtClean="0"/>
              <a:t> ее, и формулируют правило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1123338"/>
            <a:ext cx="3346704" cy="4465902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  </a:t>
            </a:r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                                       </a:t>
            </a:r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15227"/>
            <a:ext cx="9135930" cy="577469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 «ДРУЖБА НАЧИНАЕТСЯ С УЛЫБКИ»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61" y="4653136"/>
            <a:ext cx="847700" cy="859532"/>
          </a:xfrm>
          <a:prstGeom prst="rect">
            <a:avLst/>
          </a:prstGeom>
        </p:spPr>
      </p:pic>
      <p:pic>
        <p:nvPicPr>
          <p:cNvPr id="3074" name="Picture 2" descr="C:\Documents and Settings\1\Мои документы\Мои рисунки\Группа\Изображение 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59979"/>
            <a:ext cx="3496622" cy="1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Documents and Settings\1\Мои документы\Мои рисунки\Группа\Изображение 1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2" y="836712"/>
            <a:ext cx="3359150" cy="19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1\Мои документы\Мои рисунки\Группа\Изображение 1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1932"/>
            <a:ext cx="2520280" cy="17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Documents and Settings\1\Мои документы\Мои рисунки\Группа\Изображение 1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5489"/>
            <a:ext cx="2471282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Documents and Settings\1\Мои документы\Мои рисунки\Группа\Изображение 10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42184"/>
            <a:ext cx="3436696" cy="1719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608" y="1484784"/>
            <a:ext cx="8229600" cy="85496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" y="116632"/>
            <a:ext cx="9143999" cy="70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16632"/>
            <a:ext cx="9144000" cy="864096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708829" y="1412776"/>
            <a:ext cx="8064896" cy="1080120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проекта: «С чего начинается дружба»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683568" y="2996953"/>
            <a:ext cx="8064896" cy="86409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Тип проекта : краткосрочный, творческо-информационный, игровой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683568" y="4293096"/>
            <a:ext cx="7956884" cy="86409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Участники проекта: дети старшей группы, воспитатели, родители.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6" y="-99392"/>
            <a:ext cx="892021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2915816" y="5033000"/>
            <a:ext cx="3600400" cy="1420335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>     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Пятый секрет дружбы: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Будь честным и справедливым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1" y="908719"/>
            <a:ext cx="4310191" cy="4896545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r>
              <a:rPr lang="ru-RU" sz="1600" dirty="0" smtClean="0"/>
              <a:t>    Детям предлагают  найти и разложить   картинки, где проявляется честность, справедливость.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-99392"/>
            <a:ext cx="9144000" cy="648072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 «ДРУЖБА НАЧИНАЕТСЯ С УЛЫБКИ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1\Мои документы\Мои рисунки\Группа\Изображение 0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3240360" cy="193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Documents and Settings\1\Мои документы\Мои рисунки\Группа\Изображение 007.jp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33" y="764705"/>
            <a:ext cx="3816424" cy="193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1\Мои документы\Мои рисунки\Группа\Изображение 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24036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1\Мои документы\Мои рисунки\Группа\Изображение 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9"/>
            <a:ext cx="3168352" cy="198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13383" r="9699" b="13383"/>
          <a:stretch/>
        </p:blipFill>
        <p:spPr>
          <a:xfrm>
            <a:off x="3923928" y="4221088"/>
            <a:ext cx="955093" cy="13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28" y="35107"/>
            <a:ext cx="9135930" cy="6822893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66840" y="476672"/>
            <a:ext cx="3346704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7302" y="188640"/>
            <a:ext cx="3346704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4725144"/>
            <a:ext cx="5966048" cy="1728192"/>
          </a:xfrm>
        </p:spPr>
        <p:txBody>
          <a:bodyPr/>
          <a:lstStyle/>
          <a:p>
            <a:pPr algn="l"/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Мы собрали секреты дружбы.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Мы любим  дружно жить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Мы знаем какими нужно быть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Мы можем поделиться с  другими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Мы нашли новых друзей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2339753" y="2132856"/>
            <a:ext cx="3528392" cy="2009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-32742" y="188640"/>
            <a:ext cx="9135930" cy="72008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Основной этап</a:t>
            </a:r>
            <a:endParaRPr lang="ru-RU" sz="3200" dirty="0"/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6728"/>
            <a:ext cx="1800200" cy="27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33599"/>
            <a:ext cx="100811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238002" cy="17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Шестиугольник 1"/>
          <p:cNvSpPr/>
          <p:nvPr/>
        </p:nvSpPr>
        <p:spPr>
          <a:xfrm>
            <a:off x="1619672" y="1124744"/>
            <a:ext cx="5112568" cy="3960440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07170"/>
            <a:ext cx="1152128" cy="10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23" y="1304764"/>
            <a:ext cx="1071934" cy="10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14" y="3446551"/>
            <a:ext cx="8952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65" y="3195974"/>
            <a:ext cx="13652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79" y="2331479"/>
            <a:ext cx="884237" cy="12319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583358"/>
            <a:ext cx="2448272" cy="219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" y="116632"/>
            <a:ext cx="8946485" cy="63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dirty="0" smtClean="0"/>
              <a:t>     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6632"/>
            <a:ext cx="9144000" cy="648072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Основной этап</a:t>
            </a:r>
            <a:endParaRPr lang="ru-RU" sz="2800" dirty="0"/>
          </a:p>
        </p:txBody>
      </p:sp>
      <p:pic>
        <p:nvPicPr>
          <p:cNvPr id="7" name="Объект 6" descr="C:\Documents and Settings\1\Мои документы\Мои рисунки\Группа\Изображение 213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7" y="2667551"/>
            <a:ext cx="3346450" cy="222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Documents and Settings\1\Мои документы\Мои рисунки\Группа\Изображение 206.jp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520281" cy="16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1\Мои документы\Мои рисунки\Группа\Изображение 2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33020"/>
            <a:ext cx="3600400" cy="1816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124744"/>
            <a:ext cx="3456384" cy="110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Интересно сумели мы помочь </a:t>
            </a:r>
            <a:r>
              <a:rPr lang="ru-RU" dirty="0" err="1" smtClean="0"/>
              <a:t>Капитоше</a:t>
            </a:r>
            <a:r>
              <a:rPr lang="ru-RU" dirty="0" smtClean="0"/>
              <a:t>?</a:t>
            </a:r>
          </a:p>
          <a:p>
            <a:pPr algn="ctr"/>
            <a:r>
              <a:rPr lang="ru-RU" dirty="0" smtClean="0"/>
              <a:t>Наполнились ли они  секретами?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173324"/>
            <a:ext cx="237626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064" y="1173324"/>
            <a:ext cx="309634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вот и ситуация подходящая</a:t>
            </a:r>
            <a:endParaRPr lang="ru-RU" dirty="0"/>
          </a:p>
        </p:txBody>
      </p:sp>
      <p:pic>
        <p:nvPicPr>
          <p:cNvPr id="16" name="Рисунок 15" descr="C:\Documents and Settings\1\Мои документы\Мои рисунки\Группа\Изображение 2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84145" cy="1664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866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3384376" cy="1440160"/>
          </a:xfrm>
        </p:spPr>
        <p:txBody>
          <a:bodyPr/>
          <a:lstStyle/>
          <a:p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800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                                                      </a:t>
            </a:r>
          </a:p>
          <a:p>
            <a:endParaRPr lang="ru-RU" sz="1800" dirty="0" smtClean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Что мамы и папы знают о дружбе?</a:t>
            </a:r>
          </a:p>
          <a:p>
            <a:r>
              <a:rPr lang="ru-RU" sz="1800" smtClean="0">
                <a:latin typeface="+mn-lt"/>
              </a:rPr>
              <a:t>Что </a:t>
            </a:r>
            <a:r>
              <a:rPr lang="ru-RU" sz="1800" dirty="0" smtClean="0">
                <a:latin typeface="+mn-lt"/>
              </a:rPr>
              <a:t>мы можем сделать </a:t>
            </a:r>
            <a:r>
              <a:rPr lang="ru-RU" sz="1800" smtClean="0">
                <a:latin typeface="+mn-lt"/>
              </a:rPr>
              <a:t>вместе?</a:t>
            </a:r>
            <a:endParaRPr lang="ru-RU" sz="1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548680"/>
            <a:ext cx="3384376" cy="1152128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>Как они дружат? Чем  могут с нами поделиться</a:t>
            </a:r>
            <a:endParaRPr lang="ru-RU" sz="1800" dirty="0">
              <a:latin typeface="+mn-lt"/>
            </a:endParaRPr>
          </a:p>
        </p:txBody>
      </p:sp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dirty="0" smtClean="0"/>
              <a:t>     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2957"/>
            <a:ext cx="9144000" cy="87576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00B050"/>
                </a:solidFill>
              </a:rPr>
              <a:t>Основной этап</a:t>
            </a:r>
            <a:endParaRPr lang="ru-RU" sz="2000" dirty="0"/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У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 есть самые надежные друзья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226894" cy="219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8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"/>
            <a:ext cx="9135930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484784"/>
            <a:ext cx="7920879" cy="4536504"/>
          </a:xfrm>
        </p:spPr>
        <p:txBody>
          <a:bodyPr/>
          <a:lstStyle/>
          <a:p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3338"/>
            <a:ext cx="8352928" cy="432188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800" dirty="0" smtClean="0"/>
              <a:t>Дети получили разнообразный опыт сотрудничества</a:t>
            </a:r>
          </a:p>
          <a:p>
            <a:pPr marL="45720" indent="0">
              <a:buNone/>
            </a:pPr>
            <a:r>
              <a:rPr lang="ru-RU" sz="1800" dirty="0" smtClean="0"/>
              <a:t>Проявили знание нравственных правил и этикета.</a:t>
            </a:r>
          </a:p>
          <a:p>
            <a:pPr marL="45720" indent="0">
              <a:buNone/>
            </a:pPr>
            <a:r>
              <a:rPr lang="ru-RU" sz="1800" dirty="0" smtClean="0"/>
              <a:t>Помогли </a:t>
            </a:r>
            <a:r>
              <a:rPr lang="ru-RU" sz="1800" dirty="0" err="1" smtClean="0"/>
              <a:t>Капитоше</a:t>
            </a:r>
            <a:r>
              <a:rPr lang="ru-RU" sz="1800" dirty="0" smtClean="0"/>
              <a:t> оживить волшебные предметы.</a:t>
            </a:r>
          </a:p>
          <a:p>
            <a:pPr marL="45720" indent="0">
              <a:buNone/>
            </a:pPr>
            <a:r>
              <a:rPr lang="ru-RU" sz="1800" dirty="0" smtClean="0"/>
              <a:t>Узнали, какие  важные помощники  в дружбе  хорошие книги и  добрые фильмы</a:t>
            </a:r>
          </a:p>
          <a:p>
            <a:pPr marL="45720" indent="0">
              <a:buNone/>
            </a:pPr>
            <a:r>
              <a:rPr lang="ru-RU" sz="1800" dirty="0" smtClean="0"/>
              <a:t> Почувствовали, как весело и интересно играть вместе</a:t>
            </a:r>
          </a:p>
          <a:p>
            <a:pPr marL="45720" indent="0">
              <a:buNone/>
            </a:pPr>
            <a:r>
              <a:rPr lang="ru-RU" sz="1800" dirty="0" smtClean="0"/>
              <a:t>Поняли, что всему можно научиться, если не бояться и не лениться.</a:t>
            </a:r>
          </a:p>
          <a:p>
            <a:pPr marL="45720" indent="0">
              <a:buNone/>
            </a:pPr>
            <a:r>
              <a:rPr lang="ru-RU" sz="1800" dirty="0" smtClean="0"/>
              <a:t>Научились мастерить книжки.</a:t>
            </a:r>
          </a:p>
          <a:p>
            <a:pPr marL="45720" indent="0">
              <a:buNone/>
            </a:pPr>
            <a:r>
              <a:rPr lang="ru-RU" sz="1800" dirty="0" smtClean="0"/>
              <a:t>Выучили новую </a:t>
            </a:r>
            <a:r>
              <a:rPr lang="ru-RU" sz="1800" dirty="0" err="1" smtClean="0"/>
              <a:t>мирилку</a:t>
            </a:r>
            <a:r>
              <a:rPr lang="ru-RU" sz="1800" dirty="0" smtClean="0"/>
              <a:t>, считалку.</a:t>
            </a:r>
          </a:p>
          <a:p>
            <a:pPr marL="45720" indent="0">
              <a:buNone/>
            </a:pPr>
            <a:r>
              <a:rPr lang="ru-RU" sz="1800" dirty="0" smtClean="0"/>
              <a:t>Узнали новые пословицы.</a:t>
            </a:r>
          </a:p>
          <a:p>
            <a:pPr marL="45720" indent="0">
              <a:buNone/>
            </a:pPr>
            <a:r>
              <a:rPr lang="ru-RU" sz="1800" dirty="0" smtClean="0"/>
              <a:t>Изготовили настенное панно</a:t>
            </a:r>
          </a:p>
          <a:p>
            <a:pPr marL="45720" indent="0">
              <a:buNone/>
            </a:pPr>
            <a:r>
              <a:rPr lang="ru-RU" sz="1800" dirty="0" smtClean="0"/>
              <a:t>Собрали секреты дружбы, которые помогут и другим ребятам.</a:t>
            </a:r>
          </a:p>
          <a:p>
            <a:pPr marL="45720" indent="0">
              <a:buNone/>
            </a:pPr>
            <a:r>
              <a:rPr lang="ru-RU" sz="1800" dirty="0" smtClean="0"/>
              <a:t>Нашли  Уле много друзей  </a:t>
            </a:r>
            <a:endParaRPr lang="ru-RU" sz="1800" dirty="0" smtClean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15385"/>
            <a:ext cx="9135930" cy="43329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   Какие результаты получили?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"/>
            <a:ext cx="9135930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484784"/>
            <a:ext cx="7920879" cy="4536504"/>
          </a:xfrm>
        </p:spPr>
        <p:txBody>
          <a:bodyPr/>
          <a:lstStyle/>
          <a:p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3338"/>
            <a:ext cx="8352928" cy="432188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Эти странички ждут заполнения:</a:t>
            </a:r>
          </a:p>
          <a:p>
            <a:pPr marL="45720" indent="0">
              <a:buNone/>
            </a:pPr>
            <a:r>
              <a:rPr lang="ru-RU" sz="1800" dirty="0" smtClean="0"/>
              <a:t>Наша гостья Уля поживет в группе</a:t>
            </a:r>
          </a:p>
          <a:p>
            <a:pPr marL="45720" indent="0">
              <a:buNone/>
            </a:pPr>
            <a:r>
              <a:rPr lang="ru-RU" sz="1800" dirty="0" smtClean="0"/>
              <a:t>Мы  откроем для себя и ей другие секреты и  готовы заняться интересными делами:   Создать фотоальбом «Наши добрые дела»</a:t>
            </a:r>
          </a:p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Сочинить  истории и стихи к книжкам малышкам</a:t>
            </a:r>
          </a:p>
          <a:p>
            <a:pPr marL="45720" indent="0">
              <a:buNone/>
            </a:pPr>
            <a:r>
              <a:rPr lang="ru-RU" sz="1800" dirty="0" smtClean="0"/>
              <a:t>                Познакомиться  с жизнью </a:t>
            </a:r>
            <a:r>
              <a:rPr lang="ru-RU" sz="1800" dirty="0" err="1" smtClean="0"/>
              <a:t>хантейских</a:t>
            </a:r>
            <a:r>
              <a:rPr lang="ru-RU" sz="1800" dirty="0" smtClean="0"/>
              <a:t> детей, их играми, книгами</a:t>
            </a:r>
          </a:p>
          <a:p>
            <a:pPr marL="45720" indent="0">
              <a:buNone/>
            </a:pPr>
            <a:endParaRPr lang="ru-RU" sz="1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15385"/>
            <a:ext cx="9135930" cy="43329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  этап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Наши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планы на будущее</a:t>
            </a:r>
            <a:endParaRPr lang="ru-RU" dirty="0"/>
          </a:p>
        </p:txBody>
      </p:sp>
      <p:pic>
        <p:nvPicPr>
          <p:cNvPr id="6" name="Рисунок 5" descr="C:\Documents and Settings\1\Мои документы\Мои рисунки\Группа\Изображение 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55308"/>
            <a:ext cx="5256584" cy="292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032"/>
            <a:ext cx="2592288" cy="15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" y="980727"/>
            <a:ext cx="9143999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Заголовок 205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96944" cy="5661248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>
                <a:effectLst/>
                <a:latin typeface="+mn-lt"/>
              </a:rPr>
              <a:t/>
            </a:r>
            <a:br>
              <a:rPr lang="ru-RU" sz="1400" dirty="0">
                <a:effectLst/>
                <a:latin typeface="+mn-lt"/>
              </a:rPr>
            </a:b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600" dirty="0" smtClean="0">
                <a:effectLst/>
                <a:latin typeface="+mn-lt"/>
              </a:rPr>
              <a:t>Важность  </a:t>
            </a:r>
            <a:r>
              <a:rPr lang="ru-RU" sz="1600" dirty="0">
                <a:effectLst/>
                <a:latin typeface="+mn-lt"/>
              </a:rPr>
              <a:t>формирования положительных взаимоотношений между детьми является актуальной, так как способствует вхождению ребенка в социум, продуктивному взаимодействию с окружающими людьми.</a:t>
            </a:r>
            <a:br>
              <a:rPr lang="ru-RU" sz="1600" dirty="0">
                <a:effectLst/>
                <a:latin typeface="+mn-lt"/>
              </a:rPr>
            </a:br>
            <a:r>
              <a:rPr lang="ru-RU" sz="1600" dirty="0">
                <a:effectLst/>
                <a:latin typeface="+mn-lt"/>
              </a:rPr>
              <a:t>В старшем дошкольном возрасте у детей  повышается интерес к сверстнику. Теперь ценность группы детского сада измеряется присутствием  товарищей по игре. Легко было ребенку научиться играть рядом с ними, обмениваться игрушками, не бросаться  ими. Но дружба - дело непростое, и проблемы новые посложнее</a:t>
            </a:r>
            <a:r>
              <a:rPr lang="ru-RU" sz="1600" dirty="0" smtClean="0">
                <a:effectLst/>
                <a:latin typeface="+mn-lt"/>
              </a:rPr>
              <a:t>.</a:t>
            </a:r>
            <a:br>
              <a:rPr lang="ru-RU" sz="1600" dirty="0" smtClean="0">
                <a:effectLst/>
                <a:latin typeface="+mn-lt"/>
              </a:rPr>
            </a:br>
            <a:r>
              <a:rPr lang="ru-RU" sz="1600" dirty="0" smtClean="0">
                <a:effectLst/>
                <a:latin typeface="+mn-lt"/>
              </a:rPr>
              <a:t> </a:t>
            </a:r>
            <a:r>
              <a:rPr lang="ru-RU" sz="1600" dirty="0">
                <a:effectLst/>
                <a:latin typeface="+mn-lt"/>
              </a:rPr>
              <a:t>Наблюдение за детьми показало, что дети умеют играть как вместе, так и отдельно группами,  у многих детей установились  устойчивые предпочтения в выборе сверстников. С некоторыми детьми хотят играть многие, а некоторых сторонятся,  и из-за этого происходят ссоры. Но даже кажущиеся на первый взгляд настоящие дружеские отношения не обходятся без  конфликтов. </a:t>
            </a:r>
            <a:r>
              <a:rPr lang="ru-RU" sz="1600" dirty="0" smtClean="0">
                <a:effectLst/>
                <a:latin typeface="+mn-lt"/>
              </a:rPr>
              <a:t/>
            </a:r>
            <a:br>
              <a:rPr lang="ru-RU" sz="1600" dirty="0" smtClean="0">
                <a:effectLst/>
                <a:latin typeface="+mn-lt"/>
              </a:rPr>
            </a:br>
            <a:r>
              <a:rPr lang="ru-RU" sz="1600" dirty="0" smtClean="0">
                <a:effectLst/>
                <a:latin typeface="+mn-lt"/>
              </a:rPr>
              <a:t>В </a:t>
            </a:r>
            <a:r>
              <a:rPr lang="ru-RU" sz="1600" dirty="0">
                <a:effectLst/>
                <a:latin typeface="+mn-lt"/>
              </a:rPr>
              <a:t>совместной деятельности возникают трудности, когда надо уступить, </a:t>
            </a:r>
            <a:r>
              <a:rPr lang="ru-RU" sz="1600" dirty="0" smtClean="0">
                <a:effectLst/>
                <a:latin typeface="+mn-lt"/>
              </a:rPr>
              <a:t>или при  затруднении </a:t>
            </a:r>
            <a:r>
              <a:rPr lang="ru-RU" sz="1600" dirty="0">
                <a:effectLst/>
                <a:latin typeface="+mn-lt"/>
              </a:rPr>
              <a:t>другого </a:t>
            </a:r>
            <a:r>
              <a:rPr lang="ru-RU" sz="1600" dirty="0" smtClean="0">
                <a:effectLst/>
                <a:latin typeface="+mn-lt"/>
              </a:rPr>
              <a:t>ребенка, предложить </a:t>
            </a:r>
            <a:r>
              <a:rPr lang="ru-RU" sz="1600" dirty="0">
                <a:effectLst/>
                <a:latin typeface="+mn-lt"/>
              </a:rPr>
              <a:t>помощь. 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608" y="1484784"/>
            <a:ext cx="8229600" cy="85496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combysj.com/images/www.pptbackgroundstemplates.com/backgrounds/Beautiful-Scenery-Art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" y="116632"/>
            <a:ext cx="9143999" cy="70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16632"/>
            <a:ext cx="9144000" cy="72008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708829" y="1484784"/>
            <a:ext cx="8064896" cy="115212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нравственных качеств личности в процессе формирования дружеских отношений между детьми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83568" y="3429000"/>
            <a:ext cx="8064896" cy="93610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Формирование нравственных представлений детей в процессе общения в разных  видах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" y="35107"/>
            <a:ext cx="9135930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617" y="115227"/>
            <a:ext cx="9135930" cy="93750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000" dirty="0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111112" y="1268760"/>
            <a:ext cx="2588680" cy="75291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013992"/>
            <a:ext cx="2210544" cy="357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0778" y="2054940"/>
            <a:ext cx="2210544" cy="353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Воспитывать желание быть добрым,  заботливым, отзывчивым, внимательным  к окружающим 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Воспитывать   дружеские отношения со  сверстниками, уметь уступить, поделиться, помочь в затруднении, действовать сообща в достижении  желаний.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Воспитывать  привычку придерживаться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установленных правил поведения и  общения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3167844" y="1268760"/>
            <a:ext cx="2736304" cy="713688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Развивающие</a:t>
            </a:r>
            <a:endParaRPr lang="ru-RU" dirty="0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6228184" y="1268760"/>
            <a:ext cx="2808312" cy="752917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2021677"/>
            <a:ext cx="2376264" cy="3711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2021677"/>
            <a:ext cx="2354560" cy="3567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Расширять представления детей о понятии  Дружба. Учить  осмысливать и оценивать ситуации, понимать мотивы поведения и соотносить их с общепринятыми правилами.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Формировать на конкретных примерах  понятие  о  дружеских взаимоотношениях и собственное отношение  к соблюдению  (несоблюдению) нравственных правил.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4238" y="2033607"/>
            <a:ext cx="2376264" cy="3699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Развивать уверенность, положительную самооценку, чувство собственного достоинства.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Развивать эмоциональную отзывчивость на эмоциональное состояние окружающих,,  желание  сдерживать негативные эмоции, прилагая волевые усилия.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Развивать позитивную направленность  чувств и эмоций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" y="260648"/>
            <a:ext cx="8928992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84789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Ожидаемые результаты проекта</a:t>
            </a:r>
            <a:endParaRPr lang="ru-RU" sz="4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97986" y="1052736"/>
            <a:ext cx="8234624" cy="533519"/>
            <a:chOff x="0" y="268335"/>
            <a:chExt cx="8229600" cy="77355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68335"/>
              <a:ext cx="8229600" cy="773553"/>
            </a:xfrm>
            <a:prstGeom prst="roundRect">
              <a:avLst/>
            </a:prstGeom>
            <a:grpFill/>
            <a:ln>
              <a:solidFill>
                <a:schemeClr val="accent1">
                  <a:shade val="50000"/>
                  <a:shade val="75000"/>
                  <a:satMod val="125000"/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5993" y="268335"/>
              <a:ext cx="8072295" cy="722772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  <a:shade val="75000"/>
                  <a:satMod val="125000"/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У</a:t>
              </a:r>
              <a:r>
                <a:rPr lang="ru-RU" kern="1200" dirty="0" smtClean="0">
                  <a:solidFill>
                    <a:schemeClr val="tx1"/>
                  </a:solidFill>
                </a:rPr>
                <a:t> детей сформируется понятие «дружба</a:t>
              </a:r>
              <a:r>
                <a:rPr lang="ru-RU" sz="2400" kern="1200" dirty="0" smtClean="0">
                  <a:solidFill>
                    <a:schemeClr val="tx1"/>
                  </a:solidFill>
                </a:rPr>
                <a:t>»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12773" y="1772816"/>
            <a:ext cx="8128036" cy="6480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приобретут опыт  сотрудничества со сверстниками и взрослыми и возможность поделиться  им с  другими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7982" y="2636912"/>
            <a:ext cx="8128036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Дети приобретут  умение соотносить  поступки других  с собственными представлениями о дружеских отношениях с окружающими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9166" y="3672094"/>
            <a:ext cx="8077223" cy="837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Улучшится взаимопонимание  с родителями  детей, повысится  степень вовлеченности  родителей  в дела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8925" y="4869160"/>
            <a:ext cx="8077221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станут  дружными,   проблемные  ситуации станут  реже,   а возникающие   будут решаться детьми быстро и мирно.  Положительная  эмоциональная атмосфера станет нормальным явлением.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"/>
            <a:ext cx="9135930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43293" y="185073"/>
            <a:ext cx="8284661" cy="79349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Этапы проекта: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Подготовительный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19835"/>
            <a:ext cx="842493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Изучение  психолого-педагогической и методической литературы по теме «Дружба в детском коллективе»</a:t>
            </a:r>
          </a:p>
          <a:p>
            <a:pPr lvl="0"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708920"/>
            <a:ext cx="8424936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Составление плана проекта, определение форм , методов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и приемов  по реализации задач в процессе совместной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деятельности по теме.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437112"/>
            <a:ext cx="84249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                                        Подбор методической и художественной литературы,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                                       наглядных    пособий, игр,  музыки, создание картотеки                                                        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                                          игр, нравственных бесед ,проблемных ситуаций.</a:t>
            </a:r>
          </a:p>
          <a:p>
            <a:pPr lvl="0"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849"/>
            <a:ext cx="122413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7812" y="2767026"/>
            <a:ext cx="1407615" cy="1080120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 descr="C:\Documents and Settings\1\Мои документы\Мои рисунки\Camera\Новая папка\IMG_20160411_1036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3785"/>
            <a:ext cx="1368152" cy="966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4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7"/>
            <a:ext cx="9108504" cy="68228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5987" y="103023"/>
            <a:ext cx="8843956" cy="100811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П</a:t>
            </a:r>
            <a:r>
              <a:rPr lang="ru-RU" sz="3600" b="1" dirty="0" smtClean="0">
                <a:solidFill>
                  <a:srgbClr val="00B050"/>
                </a:solidFill>
              </a:rPr>
              <a:t>одготовительный этап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792116"/>
            <a:ext cx="6552728" cy="16544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                     </a:t>
            </a:r>
            <a:r>
              <a:rPr lang="ru-RU" dirty="0" smtClean="0">
                <a:solidFill>
                  <a:schemeClr val="tx1"/>
                </a:solidFill>
              </a:rPr>
              <a:t>Работа с родителями: порекомендовать чтение произведений о  дружбе детям, подобрать и выучить с ребенком пословицу о дружбе, составить вместе с ребенком рассказ о дружбе, из личного опыта, принести книги картинки о дружбе.</a:t>
            </a:r>
          </a:p>
          <a:p>
            <a:pPr lvl="0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2904" y="3573016"/>
            <a:ext cx="6552728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Беседа «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Как дружить- чтобы </a:t>
            </a:r>
            <a:r>
              <a:rPr lang="ru-RU" dirty="0" smtClean="0">
                <a:solidFill>
                  <a:schemeClr val="tx1"/>
                </a:solidFill>
              </a:rPr>
              <a:t>радостно </a:t>
            </a:r>
            <a:r>
              <a:rPr lang="ru-RU" dirty="0">
                <a:solidFill>
                  <a:schemeClr val="tx1"/>
                </a:solidFill>
              </a:rPr>
              <a:t>жить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 Создание памятки об источниках знаний.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гры коммуникативные, настольные, подвижные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988840"/>
            <a:ext cx="1336576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537012"/>
            <a:ext cx="1480592" cy="14041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2228"/>
            <a:ext cx="1624608" cy="14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3" y="3537012"/>
            <a:ext cx="11393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5020" y="5323630"/>
            <a:ext cx="7348137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812359" cy="3745181"/>
          </a:xfrm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6632"/>
            <a:ext cx="9144000" cy="72008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747" y="1022486"/>
            <a:ext cx="2416037" cy="17584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Высказывания детей: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«Это значит вместе играть»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«Это значит когда обнимаются»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«Приходишь в группу, а там тебя ждут.. Друг»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«</a:t>
            </a:r>
            <a:r>
              <a:rPr lang="ru-RU" sz="1200" dirty="0" smtClean="0">
                <a:solidFill>
                  <a:schemeClr val="tx1"/>
                </a:solidFill>
              </a:rPr>
              <a:t>Ну, это когда игрушки раздаешь»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/>
              <a:t>«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01884" y="1022486"/>
            <a:ext cx="2838267" cy="3003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Подготовительный   этап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Этическая беседа «Как дружить- чтобы весело жить»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Что </a:t>
            </a:r>
            <a:r>
              <a:rPr lang="ru-RU" sz="1600" dirty="0" smtClean="0">
                <a:solidFill>
                  <a:schemeClr val="tx1"/>
                </a:solidFill>
              </a:rPr>
              <a:t>значит «дружить?»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Где можно узнать о дружеских отношениях других?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Какими  должны быть друзья</a:t>
            </a:r>
            <a:r>
              <a:rPr lang="ru-RU" sz="1600" dirty="0" smtClean="0">
                <a:solidFill>
                  <a:schemeClr val="tx1"/>
                </a:solidFill>
              </a:rPr>
              <a:t>?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3" y="1073218"/>
            <a:ext cx="2652502" cy="19647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Дидактическая </a:t>
            </a:r>
            <a:r>
              <a:rPr lang="ru-RU" sz="1400" dirty="0" smtClean="0">
                <a:solidFill>
                  <a:schemeClr val="tx1"/>
                </a:solidFill>
              </a:rPr>
              <a:t>игра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«Что такое хорошо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 картинками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6790" y="3310879"/>
            <a:ext cx="2253682" cy="1656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Знакомство с </a:t>
            </a:r>
            <a:r>
              <a:rPr lang="ru-RU" sz="1400" dirty="0" smtClean="0">
                <a:solidFill>
                  <a:schemeClr val="tx1"/>
                </a:solidFill>
              </a:rPr>
              <a:t>пословицами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Конь узнается при горе,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 друг при беде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3212975"/>
            <a:ext cx="2225152" cy="1832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9275" y="4853222"/>
            <a:ext cx="4501371" cy="385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Напоминалочка</a:t>
            </a:r>
            <a:r>
              <a:rPr lang="ru-RU" dirty="0" smtClean="0">
                <a:solidFill>
                  <a:srgbClr val="FF0000"/>
                </a:solidFill>
              </a:rPr>
              <a:t>  об источниках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39" y="5464347"/>
            <a:ext cx="936104" cy="85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90" y="5435361"/>
            <a:ext cx="1008112" cy="8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77624"/>
            <a:ext cx="948203" cy="84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1071"/>
            <a:ext cx="1008112" cy="8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76" y="5487413"/>
            <a:ext cx="1190216" cy="8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36" y="5487413"/>
            <a:ext cx="99470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91" y="1901707"/>
            <a:ext cx="1954586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2852937"/>
            <a:ext cx="2377552" cy="2345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Настоящий друг-тот, кто не обманывает своего друга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Тот, кто не станет смеяться над бедой или неудачами друга.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Тот, с кем всегда интересно, не скучно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Тот, кто не пожалеет поделиться всем, что имеет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B279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2993</TotalTime>
  <Words>1143</Words>
  <Application>Microsoft Office PowerPoint</Application>
  <PresentationFormat>Экран (4:3)</PresentationFormat>
  <Paragraphs>441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  Важность  формирования положительных взаимоотношений между детьми является актуальной, так как способствует вхождению ребенка в социум, продуктивному взаимодействию с окружающими людьми. В старшем дошкольном возрасте у детей  повышается интерес к сверстнику. Теперь ценность группы детского сада измеряется присутствием  товарищей по игре. Легко было ребенку научиться играть рядом с ними, обмениваться игрушками, не бросаться  ими. Но дружба - дело непростое, и проблемы новые посложнее.  Наблюдение за детьми показало, что дети умеют играть как вместе, так и отдельно группами,  у многих детей установились  устойчивые предпочтения в выборе сверстников. С некоторыми детьми хотят играть многие, а некоторых сторонятся,  и из-за этого происходят ссоры. Но даже кажущиеся на первый взгляд настоящие дружеские отношения не обходятся без  конфликтов.  В совместной деятельности возникают трудности, когда надо уступить, или при  затруднении другого ребенка, предложить помощь.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Интервью:«Что мы узнали из книг о дружбе:?» «Из книг можно узнать  как другие ребята живут, какие   приключаются истории». « В сказках можно узнать кто добрый, кто злой».     </vt:lpstr>
      <vt:lpstr>                      Чему учат мультфильмы?            Для чего люди поют?  </vt:lpstr>
      <vt:lpstr>     Дружить-значит жить играя, интересно, весело, когда всем хорошо и все знают как  вести себя</vt:lpstr>
      <vt:lpstr>   Как игры помогают дружить?</vt:lpstr>
      <vt:lpstr>Как в сказке вырос  замечательный домик для зверушек где каждому нашлось местечко       </vt:lpstr>
      <vt:lpstr>         </vt:lpstr>
      <vt:lpstr> Не приноси в детский сад то, чем не можешь или не хочешь поделиться, играй с ними дома Принес- поделись, дай посмотреть, поиграть Помни,  твоей щедрости ждут взрослые и дети Умей говорить приятно, ласково, по доброму             Находим второй секрет:                 Доброе  щедрое сердце  </vt:lpstr>
      <vt:lpstr>                               Секрет третий:          Мир</vt:lpstr>
      <vt:lpstr>Четвертый секрет дружбы: Взаимопомощь Приходи другим на помощь при затруднении Умей действовать сообща       </vt:lpstr>
      <vt:lpstr>        Пятый секрет дружбы:  Будь честным и справедливым</vt:lpstr>
      <vt:lpstr> Мы собрали секреты дружбы. Мы любим  дружно жить Мы знаем какими нужно быть Мы можем поделиться с  другими Мы нашли новых друзей     </vt:lpstr>
      <vt:lpstr>      </vt:lpstr>
      <vt:lpstr> 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171</cp:revision>
  <dcterms:created xsi:type="dcterms:W3CDTF">2017-02-11T05:54:31Z</dcterms:created>
  <dcterms:modified xsi:type="dcterms:W3CDTF">2017-02-15T21:06:11Z</dcterms:modified>
</cp:coreProperties>
</file>